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2/15/2021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3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3.png"/><Relationship Id="rId5" Type="http://schemas.openxmlformats.org/officeDocument/2006/relationships/hyperlink" Target="https://productiveleaders.com/strategic-planning-meeting/" TargetMode="External"/><Relationship Id="rId4" Type="http://schemas.openxmlformats.org/officeDocument/2006/relationships/hyperlink" Target="https://www.clearpointstrategy.com/strategy-meeting-guid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90FE-636E-4528-B1F6-FE86BC3F6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2" y="639097"/>
            <a:ext cx="4961534" cy="3781101"/>
          </a:xfrm>
        </p:spPr>
        <p:txBody>
          <a:bodyPr>
            <a:normAutofit/>
          </a:bodyPr>
          <a:lstStyle/>
          <a:p>
            <a:r>
              <a:rPr lang="en-US" dirty="0"/>
              <a:t>Strategic Planning Sessions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C2D4-ACCE-41DA-A00E-8260B6213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4961535" cy="785656"/>
          </a:xfrm>
        </p:spPr>
        <p:txBody>
          <a:bodyPr>
            <a:normAutofit/>
          </a:bodyPr>
          <a:lstStyle/>
          <a:p>
            <a:r>
              <a:rPr lang="en-US" dirty="0"/>
              <a:t>By Shay Walker-Wilson</a:t>
            </a:r>
          </a:p>
        </p:txBody>
      </p:sp>
      <p:pic>
        <p:nvPicPr>
          <p:cNvPr id="5" name="Picture 4" descr="Geometric shapes on a wooden background">
            <a:extLst>
              <a:ext uri="{FF2B5EF4-FFF2-40B4-BE49-F238E27FC236}">
                <a16:creationId xmlns:a16="http://schemas.microsoft.com/office/drawing/2014/main" id="{46507032-294C-4BCC-9553-8244767017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4" r="26980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pic>
        <p:nvPicPr>
          <p:cNvPr id="4" name="Intro Slide">
            <a:hlinkClick r:id="" action="ppaction://media"/>
            <a:extLst>
              <a:ext uri="{FF2B5EF4-FFF2-40B4-BE49-F238E27FC236}">
                <a16:creationId xmlns:a16="http://schemas.microsoft.com/office/drawing/2014/main" id="{1D78545D-3592-450E-B961-90BE1E4B23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62205" y="637062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44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48"/>
    </mc:Choice>
    <mc:Fallback>
      <p:transition spd="slow" advTm="7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89D9-C8F3-4519-AE20-90D90E6DA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0BC58-AB73-481C-9A4D-8CC6FCF56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Begin where you and those involved or affected by currently are</a:t>
            </a:r>
          </a:p>
          <a:p>
            <a:r>
              <a:rPr lang="en-US" dirty="0"/>
              <a:t>Have a compelling reason</a:t>
            </a:r>
          </a:p>
          <a:p>
            <a:r>
              <a:rPr lang="en-US" dirty="0"/>
              <a:t>There is no substitute for leadership</a:t>
            </a:r>
          </a:p>
          <a:p>
            <a:r>
              <a:rPr lang="en-US" dirty="0"/>
              <a:t>Be attentive and tailor the process to the situation at hand according to the needs</a:t>
            </a:r>
          </a:p>
          <a:p>
            <a:r>
              <a:rPr lang="en-US" dirty="0"/>
              <a:t>Big innovation = communication, collaboration, and community working together</a:t>
            </a:r>
          </a:p>
          <a:p>
            <a:r>
              <a:rPr lang="en-US" dirty="0"/>
              <a:t>Attention and Commitment are key resources</a:t>
            </a:r>
          </a:p>
          <a:p>
            <a:r>
              <a:rPr lang="en-US" dirty="0"/>
              <a:t>Do not be afraid of surprises</a:t>
            </a:r>
          </a:p>
          <a:p>
            <a:endParaRPr lang="en-US" dirty="0"/>
          </a:p>
        </p:txBody>
      </p:sp>
      <p:pic>
        <p:nvPicPr>
          <p:cNvPr id="4" name="Getting Started">
            <a:hlinkClick r:id="" action="ppaction://media"/>
            <a:extLst>
              <a:ext uri="{FF2B5EF4-FFF2-40B4-BE49-F238E27FC236}">
                <a16:creationId xmlns:a16="http://schemas.microsoft.com/office/drawing/2014/main" id="{48527045-811E-473F-99E8-AB34F2F25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95378" y="63195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41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244"/>
    </mc:Choice>
    <mc:Fallback>
      <p:transition spd="slow" advTm="208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2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5313A-7C8F-4F4F-8CCD-965048C4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39097"/>
            <a:ext cx="6446205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Great Strategic Sessions Do Not Happen by Accident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1C1C6-025E-418F-BAA4-79F5CCDF0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0001" y="5280846"/>
            <a:ext cx="6446205" cy="144079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Regularly Scheduled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Not Operations Focused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Leadership Engaged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Ample Resources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pic>
        <p:nvPicPr>
          <p:cNvPr id="1026" name="Picture 2" descr="how to facilitation a strategic planning session">
            <a:extLst>
              <a:ext uri="{FF2B5EF4-FFF2-40B4-BE49-F238E27FC236}">
                <a16:creationId xmlns:a16="http://schemas.microsoft.com/office/drawing/2014/main" id="{405BDB85-26A8-44A2-8D30-A2492D308C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0" r="16375" b="-2"/>
          <a:stretch/>
        </p:blipFill>
        <p:spPr bwMode="auto">
          <a:xfrm>
            <a:off x="7541342" y="10"/>
            <a:ext cx="465065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eat Strategy">
            <a:hlinkClick r:id="" action="ppaction://media"/>
            <a:extLst>
              <a:ext uri="{FF2B5EF4-FFF2-40B4-BE49-F238E27FC236}">
                <a16:creationId xmlns:a16="http://schemas.microsoft.com/office/drawing/2014/main" id="{7160765E-1994-4421-B674-8789006A00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37062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21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792"/>
    </mc:Choice>
    <mc:Fallback>
      <p:transition spd="slow" advTm="128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7D26C8-96ED-46E3-BD94-C1608C54C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13EEA0A9-F720-41ED-8EBA-2A10A664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58375-6AD9-48FB-ABBA-8FD8D8003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Defining The Process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77FF9-860A-4EBF-A3C2-1E42CF521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3" y="2413000"/>
            <a:ext cx="3404372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 2" charset="2"/>
              <a:buChar char=""/>
            </a:pPr>
            <a:r>
              <a:rPr lang="en-US" sz="1600"/>
              <a:t>Determine the right attendees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 sz="1600"/>
              <a:t>Creating an effective information-gathering process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 sz="1600"/>
              <a:t>Have a clear purpose &amp; agenda based on the organization’s Goals</a:t>
            </a:r>
          </a:p>
          <a:p>
            <a:pPr marL="285750" indent="-285750">
              <a:buFont typeface="Wingdings 2" charset="2"/>
              <a:buChar char=""/>
            </a:pPr>
            <a:endParaRPr lang="en-US" sz="1600"/>
          </a:p>
        </p:txBody>
      </p:sp>
      <p:sp>
        <p:nvSpPr>
          <p:cNvPr id="77" name="Rounded Rectangle 17">
            <a:extLst>
              <a:ext uri="{FF2B5EF4-FFF2-40B4-BE49-F238E27FC236}">
                <a16:creationId xmlns:a16="http://schemas.microsoft.com/office/drawing/2014/main" id="{03B27569-6089-4DC0-93E0-F3F6E1E93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eople, Pick, Silhouette, Choose, Human">
            <a:extLst>
              <a:ext uri="{FF2B5EF4-FFF2-40B4-BE49-F238E27FC236}">
                <a16:creationId xmlns:a16="http://schemas.microsoft.com/office/drawing/2014/main" id="{6B45C36F-3914-4014-935F-71AA91187A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8" r="-3" b="-3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Defining The Process">
            <a:hlinkClick r:id="" action="ppaction://media"/>
            <a:extLst>
              <a:ext uri="{FF2B5EF4-FFF2-40B4-BE49-F238E27FC236}">
                <a16:creationId xmlns:a16="http://schemas.microsoft.com/office/drawing/2014/main" id="{2B9E40AD-FB0D-4103-B267-EB21C40576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1589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9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224"/>
    </mc:Choice>
    <mc:Fallback>
      <p:transition spd="slow" advTm="149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2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1FCF5244-C62C-4E27-B395-14F26DFB1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CB42C-29B5-472C-A9C8-4F08E6344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Session Preparation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C418B-9FC9-406C-A3D4-71272A42B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3" y="2413000"/>
            <a:ext cx="7199220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 2" charset="2"/>
              <a:buChar char=""/>
            </a:pPr>
            <a:r>
              <a:rPr lang="en-US"/>
              <a:t>Schedule a session time and collect the necessary data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/>
              <a:t>Create an Agenda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/>
              <a:t>Make the First Meeting a Success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/>
              <a:t>Establish the right Tone</a:t>
            </a:r>
          </a:p>
          <a:p>
            <a:pPr>
              <a:buFont typeface="Wingdings 2" charset="2"/>
              <a:buChar char=""/>
            </a:pPr>
            <a:r>
              <a:rPr lang="en-US"/>
              <a:t>-  Adopt a common decision-making process</a:t>
            </a:r>
          </a:p>
        </p:txBody>
      </p:sp>
      <p:pic>
        <p:nvPicPr>
          <p:cNvPr id="3074" name="Picture 2" descr="Agenda, Work, Office, Reading Glasses">
            <a:extLst>
              <a:ext uri="{FF2B5EF4-FFF2-40B4-BE49-F238E27FC236}">
                <a16:creationId xmlns:a16="http://schemas.microsoft.com/office/drawing/2014/main" id="{2FC06620-8B24-4DC3-A998-D5183BFCE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78048" y="2805716"/>
            <a:ext cx="4403950" cy="1497343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80AF3C-9DF2-4090-94F0-5BCF58E95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978048" y="4764387"/>
            <a:ext cx="4403950" cy="1442292"/>
          </a:xfrm>
          <a:prstGeom prst="roundRect">
            <a:avLst>
              <a:gd name="adj" fmla="val 0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Session Prep">
            <a:hlinkClick r:id="" action="ppaction://media"/>
            <a:extLst>
              <a:ext uri="{FF2B5EF4-FFF2-40B4-BE49-F238E27FC236}">
                <a16:creationId xmlns:a16="http://schemas.microsoft.com/office/drawing/2014/main" id="{97446CD5-1E9B-428B-BBA1-1BCF9CD1D9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22010" y="63284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97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976"/>
    </mc:Choice>
    <mc:Fallback>
      <p:transition spd="slow" advTm="430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9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6">
            <a:extLst>
              <a:ext uri="{FF2B5EF4-FFF2-40B4-BE49-F238E27FC236}">
                <a16:creationId xmlns:a16="http://schemas.microsoft.com/office/drawing/2014/main" id="{1FCF5244-C62C-4E27-B395-14F26DFB1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A4E61-035B-4B7C-B538-E47F16221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The Session</a:t>
            </a:r>
          </a:p>
        </p:txBody>
      </p:sp>
      <p:pic>
        <p:nvPicPr>
          <p:cNvPr id="4100" name="Picture 4" descr="Write, Plan, Desk, Notes, Pen, Writing">
            <a:extLst>
              <a:ext uri="{FF2B5EF4-FFF2-40B4-BE49-F238E27FC236}">
                <a16:creationId xmlns:a16="http://schemas.microsoft.com/office/drawing/2014/main" id="{D7331A36-4413-43EC-A1F9-B1F37D249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5591" y="484633"/>
            <a:ext cx="4853097" cy="287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arking, Asphalt, Parking Lot">
            <a:extLst>
              <a:ext uri="{FF2B5EF4-FFF2-40B4-BE49-F238E27FC236}">
                <a16:creationId xmlns:a16="http://schemas.microsoft.com/office/drawing/2014/main" id="{53D76A4E-1823-466C-AE5C-57A5015E1C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27871" y="484633"/>
            <a:ext cx="3833946" cy="287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8ED6A-5016-45EC-A4DF-48EABD57A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38316" y="4049485"/>
            <a:ext cx="4846151" cy="18832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buFont typeface="Wingdings 2" charset="2"/>
              <a:buChar char=""/>
            </a:pPr>
            <a:r>
              <a:rPr lang="en-US" sz="1700">
                <a:solidFill>
                  <a:srgbClr val="FFFFFF"/>
                </a:solidFill>
              </a:rPr>
              <a:t>Encourage Candid Dialogue</a:t>
            </a:r>
          </a:p>
          <a:p>
            <a:pPr marL="285750" indent="-285750">
              <a:lnSpc>
                <a:spcPct val="90000"/>
              </a:lnSpc>
              <a:buFont typeface="Wingdings 2" charset="2"/>
              <a:buChar char=""/>
            </a:pPr>
            <a:r>
              <a:rPr lang="en-US" sz="1700">
                <a:solidFill>
                  <a:srgbClr val="FFFFFF"/>
                </a:solidFill>
              </a:rPr>
              <a:t>View with a Critical Spotlight</a:t>
            </a:r>
          </a:p>
          <a:p>
            <a:pPr marL="285750" indent="-285750">
              <a:lnSpc>
                <a:spcPct val="90000"/>
              </a:lnSpc>
              <a:buFont typeface="Wingdings 2" charset="2"/>
              <a:buChar char=""/>
            </a:pPr>
            <a:r>
              <a:rPr lang="en-US" sz="1700">
                <a:solidFill>
                  <a:srgbClr val="FFFFFF"/>
                </a:solidFill>
              </a:rPr>
              <a:t>Use Facilitation Techniques</a:t>
            </a:r>
          </a:p>
          <a:p>
            <a:pPr marL="285750" indent="-285750">
              <a:lnSpc>
                <a:spcPct val="90000"/>
              </a:lnSpc>
              <a:buFont typeface="Wingdings 2" charset="2"/>
              <a:buChar char=""/>
            </a:pPr>
            <a:r>
              <a:rPr lang="en-US" sz="1700">
                <a:solidFill>
                  <a:srgbClr val="FFFFFF"/>
                </a:solidFill>
              </a:rPr>
              <a:t>Take Notes</a:t>
            </a:r>
          </a:p>
          <a:p>
            <a:pPr marL="285750" indent="-285750">
              <a:lnSpc>
                <a:spcPct val="90000"/>
              </a:lnSpc>
              <a:buFont typeface="Wingdings 2" charset="2"/>
              <a:buChar char=""/>
            </a:pPr>
            <a:r>
              <a:rPr lang="en-US" sz="1700">
                <a:solidFill>
                  <a:srgbClr val="FFFFFF"/>
                </a:solidFill>
              </a:rPr>
              <a:t>Stay On Track</a:t>
            </a:r>
          </a:p>
          <a:p>
            <a:pPr>
              <a:lnSpc>
                <a:spcPct val="90000"/>
              </a:lnSpc>
              <a:buFont typeface="Wingdings 2" charset="2"/>
              <a:buChar char=""/>
            </a:pPr>
            <a:endParaRPr lang="en-US" sz="1700">
              <a:solidFill>
                <a:srgbClr val="FFFFFF"/>
              </a:solidFill>
            </a:endParaRPr>
          </a:p>
        </p:txBody>
      </p:sp>
      <p:pic>
        <p:nvPicPr>
          <p:cNvPr id="5" name="The Session">
            <a:hlinkClick r:id="" action="ppaction://media"/>
            <a:extLst>
              <a:ext uri="{FF2B5EF4-FFF2-40B4-BE49-F238E27FC236}">
                <a16:creationId xmlns:a16="http://schemas.microsoft.com/office/drawing/2014/main" id="{1F247AF4-0343-4E14-A46D-7DF8031078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15695" y="57324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06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676"/>
    </mc:Choice>
    <mc:Fallback>
      <p:transition spd="slow" advTm="165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6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Text&#10;&#10;Description automatically generated">
            <a:extLst>
              <a:ext uri="{FF2B5EF4-FFF2-40B4-BE49-F238E27FC236}">
                <a16:creationId xmlns:a16="http://schemas.microsoft.com/office/drawing/2014/main" id="{44931370-374B-494E-9DBC-F43C07BF4E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5D6A10-BF21-489D-B051-AD023C03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Follow- 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884F8-D3D2-4025-BFE4-5B2FBDBA0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2" y="2222287"/>
            <a:ext cx="10554574" cy="36365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 2" charset="2"/>
              <a:buChar char=""/>
            </a:pPr>
            <a:r>
              <a:rPr lang="en-US" sz="2400" dirty="0"/>
              <a:t>Action follows Decision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 sz="2400" dirty="0"/>
              <a:t>Think Critically About the Metrics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 sz="2400" dirty="0"/>
              <a:t>Share/Distribute Notes</a:t>
            </a:r>
          </a:p>
          <a:p>
            <a:pPr>
              <a:buFont typeface="Wingdings 2" charset="2"/>
              <a:buChar char=""/>
            </a:pPr>
            <a:r>
              <a:rPr lang="en-US" sz="2400" dirty="0"/>
              <a:t>Create a Check-up Schedule</a:t>
            </a:r>
          </a:p>
        </p:txBody>
      </p:sp>
      <p:pic>
        <p:nvPicPr>
          <p:cNvPr id="5" name="Audio-02-15-2021-15-00-55">
            <a:hlinkClick r:id="" action="ppaction://media"/>
            <a:extLst>
              <a:ext uri="{FF2B5EF4-FFF2-40B4-BE49-F238E27FC236}">
                <a16:creationId xmlns:a16="http://schemas.microsoft.com/office/drawing/2014/main" id="{D5CC616B-3DE1-473D-BDB0-C39986D980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0888" y="628283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83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628"/>
    </mc:Choice>
    <mc:Fallback>
      <p:transition spd="slow" advTm="94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3D01B-C9CC-4A3F-AAD1-742D21A77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Maintaining Momentum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A25BA-AE48-45D7-B246-1BE38D825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1514" y="2046514"/>
            <a:ext cx="3575737" cy="3994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 2" charset="2"/>
              <a:buChar char=""/>
            </a:pPr>
            <a:r>
              <a:rPr lang="en-US" sz="1600">
                <a:solidFill>
                  <a:srgbClr val="FFFFFF"/>
                </a:solidFill>
              </a:rPr>
              <a:t>Sustainability is About Culture Change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 sz="1600">
                <a:solidFill>
                  <a:srgbClr val="FFFFFF"/>
                </a:solidFill>
              </a:rPr>
              <a:t>Replicable Process</a:t>
            </a:r>
          </a:p>
        </p:txBody>
      </p:sp>
      <p:pic>
        <p:nvPicPr>
          <p:cNvPr id="6146" name="Picture 2" descr="Business, Office, Team, Kanban, Work">
            <a:extLst>
              <a:ext uri="{FF2B5EF4-FFF2-40B4-BE49-F238E27FC236}">
                <a16:creationId xmlns:a16="http://schemas.microsoft.com/office/drawing/2014/main" id="{E4C0AF8E-FD2A-45D1-8945-F0D89E4FB8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790" y="1195653"/>
            <a:ext cx="6267743" cy="4168049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Maintain Momentum">
            <a:hlinkClick r:id="" action="ppaction://media"/>
            <a:extLst>
              <a:ext uri="{FF2B5EF4-FFF2-40B4-BE49-F238E27FC236}">
                <a16:creationId xmlns:a16="http://schemas.microsoft.com/office/drawing/2014/main" id="{9F13EA66-F699-4D62-8B92-144C96F26A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0064" y="634622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50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81064"/>
    </mc:Choice>
    <mc:Fallback>
      <p:transition spd="slow" advTm="181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8B058F-76B1-4CD2-BE8B-4C86FF92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E424DA-EDEB-40C0-A1AD-14101E371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endParaRPr lang="en-US" dirty="0">
              <a:effectLst/>
            </a:endParaRPr>
          </a:p>
          <a:p>
            <a:pPr marL="0" indent="-457200">
              <a:buNone/>
            </a:pPr>
            <a:r>
              <a:rPr lang="en-US" dirty="0">
                <a:effectLst/>
              </a:rPr>
              <a:t>Bryson, J. M. (2018). Part Three: Managing the Process and Getting Started with Strategic Planning. In </a:t>
            </a:r>
            <a:r>
              <a:rPr lang="en-US" i="1" dirty="0">
                <a:effectLst/>
              </a:rPr>
              <a:t>Strategic planning for public 	and nonprofit organizations: For public and nonprofit organizations, a guide to strengthening and sustaining organizational 	achievement</a:t>
            </a:r>
            <a:r>
              <a:rPr lang="en-US" dirty="0">
                <a:effectLst/>
              </a:rPr>
              <a:t> (5th ed., pp. 351-400). Hoboken, NJ: Wiley.</a:t>
            </a:r>
          </a:p>
          <a:p>
            <a:pPr marL="0" indent="-457200">
              <a:buNone/>
            </a:pPr>
            <a:endParaRPr lang="en-US" dirty="0">
              <a:effectLst/>
            </a:endParaRPr>
          </a:p>
          <a:p>
            <a:pPr marL="0" indent="-457200">
              <a:buNone/>
            </a:pPr>
            <a:r>
              <a:rPr lang="en-US" dirty="0">
                <a:effectLst/>
              </a:rPr>
              <a:t>Jackson, T. (2021, January 04). The 8-part guide to leading a successful strategy meeting. Retrieved February 13, 2021, from 	</a:t>
            </a:r>
            <a:r>
              <a:rPr lang="en-US" dirty="0">
                <a:effectLst/>
                <a:hlinkClick r:id="rId4"/>
              </a:rPr>
              <a:t>https://www.clearpointstrategy.com/strategy-meeting-guide/</a:t>
            </a:r>
            <a:endParaRPr lang="en-US" dirty="0">
              <a:effectLst/>
            </a:endParaRPr>
          </a:p>
          <a:p>
            <a:pPr marL="0" indent="-457200">
              <a:buNone/>
            </a:pPr>
            <a:r>
              <a:rPr lang="en-US" dirty="0">
                <a:effectLst/>
              </a:rPr>
              <a:t>Kelly, M. (2017, August 15). 5 ways to STRATEGICALLY plan your strategic planning meeting. Retrieved February 14, 2021, from 	</a:t>
            </a:r>
            <a:r>
              <a:rPr lang="en-US" dirty="0">
                <a:effectLst/>
                <a:hlinkClick r:id="rId5"/>
              </a:rPr>
              <a:t>https://productiveleaders.com/strategic-planning-meeting/</a:t>
            </a:r>
            <a:endParaRPr lang="en-US" dirty="0">
              <a:effectLst/>
            </a:endParaRPr>
          </a:p>
          <a:p>
            <a:pPr marL="0" indent="-457200">
              <a:buNone/>
            </a:pPr>
            <a:endParaRPr lang="en-US" dirty="0">
              <a:effectLst/>
            </a:endParaRPr>
          </a:p>
          <a:p>
            <a:pPr marL="0" indent="-457200">
              <a:buNone/>
            </a:pPr>
            <a:r>
              <a:rPr lang="en-US" dirty="0">
                <a:effectLst/>
              </a:rPr>
              <a:t>Neal, P. (2021, February 2). </a:t>
            </a:r>
            <a:r>
              <a:rPr lang="en-US" i="1" dirty="0">
                <a:effectLst/>
              </a:rPr>
              <a:t>Change: Strategically Thinking about the Process</a:t>
            </a:r>
            <a:r>
              <a:rPr lang="en-US" dirty="0">
                <a:effectLst/>
              </a:rPr>
              <a:t>. Lecture presented at Strategic Management BUS 	691 in Cairn University, Langhorne.</a:t>
            </a:r>
          </a:p>
          <a:p>
            <a:pPr marL="0" indent="-457200">
              <a:buNone/>
            </a:pPr>
            <a:endParaRPr lang="en-US" dirty="0">
              <a:effectLst/>
            </a:endParaRPr>
          </a:p>
          <a:p>
            <a:pPr marL="0" indent="-457200">
              <a:buNone/>
            </a:pPr>
            <a:r>
              <a:rPr lang="en-US" dirty="0">
                <a:effectLst/>
              </a:rPr>
              <a:t>Neal, P. (2021, January 25). </a:t>
            </a:r>
            <a:r>
              <a:rPr lang="en-US" i="1" dirty="0">
                <a:effectLst/>
              </a:rPr>
              <a:t>Impacting the Mission: Strategic Planning</a:t>
            </a:r>
            <a:r>
              <a:rPr lang="en-US" dirty="0">
                <a:effectLst/>
              </a:rPr>
              <a:t>. Lecture presented at Strategic Management BUS 691 in 	Cairn University, Langhorne.</a:t>
            </a:r>
          </a:p>
          <a:p>
            <a:pPr marL="0" indent="0" algn="ctr">
              <a:buNone/>
            </a:pPr>
            <a:endParaRPr lang="en-US" dirty="0">
              <a:effectLst/>
            </a:endParaRP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7" name="Closing">
            <a:hlinkClick r:id="" action="ppaction://media"/>
            <a:extLst>
              <a:ext uri="{FF2B5EF4-FFF2-40B4-BE49-F238E27FC236}">
                <a16:creationId xmlns:a16="http://schemas.microsoft.com/office/drawing/2014/main" id="{2D9B1BA6-51D6-465C-96A5-2C3E4934A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92800" y="63195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44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44"/>
    </mc:Choice>
    <mc:Fallback>
      <p:transition spd="slow" advTm="16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4504</TotalTime>
  <Words>381</Words>
  <Application>Microsoft Office PowerPoint</Application>
  <PresentationFormat>Widescreen</PresentationFormat>
  <Paragraphs>49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2</vt:lpstr>
      <vt:lpstr>Quotable</vt:lpstr>
      <vt:lpstr>Strategic Planning Sessions</vt:lpstr>
      <vt:lpstr>Getting Started</vt:lpstr>
      <vt:lpstr>Great Strategic Sessions Do Not Happen by Accident</vt:lpstr>
      <vt:lpstr>Defining The Process</vt:lpstr>
      <vt:lpstr>Session Preparation</vt:lpstr>
      <vt:lpstr>The Session</vt:lpstr>
      <vt:lpstr>Follow- Up</vt:lpstr>
      <vt:lpstr>Maintaining Momentum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 Planning Sessions: The Do’s and Do Not’s</dc:title>
  <dc:creator>walkershay325@gmail.com</dc:creator>
  <cp:lastModifiedBy>walkershay325@gmail.com</cp:lastModifiedBy>
  <cp:revision>12</cp:revision>
  <dcterms:created xsi:type="dcterms:W3CDTF">2021-02-15T16:28:03Z</dcterms:created>
  <dcterms:modified xsi:type="dcterms:W3CDTF">2021-02-18T19:32:59Z</dcterms:modified>
</cp:coreProperties>
</file>